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5" r:id="rId9"/>
    <p:sldId id="269" r:id="rId10"/>
    <p:sldId id="270" r:id="rId11"/>
  </p:sldIdLst>
  <p:sldSz cx="12192000" cy="6858000"/>
  <p:notesSz cx="6858000" cy="9144000"/>
  <p:embeddedFontLst>
    <p:embeddedFont>
      <p:font typeface="Work Sans" pitchFamily="2" charset="0"/>
      <p:regular r:id="rId13"/>
      <p:bold r:id="rId14"/>
      <p:italic r:id="rId15"/>
      <p:boldItalic r:id="rId16"/>
    </p:embeddedFont>
    <p:embeddedFont>
      <p:font typeface="Work Sans Light" pitchFamily="2" charset="0"/>
      <p:regular r:id="rId17"/>
      <p:bold r:id="rId18"/>
      <p:italic r:id="rId19"/>
      <p:boldItalic r:id="rId20"/>
    </p:embeddedFont>
    <p:embeddedFont>
      <p:font typeface="Work Sans Medium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hBko2uAjUSpa19w3xvQVlXzNct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" name="Google Shape;13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de título">
  <p:cSld name="1_Diapositiva de títu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7" descr="Interfaz de usuario gráfica, Texto, Aplicación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Encabezado de sección">
  <p:cSld name="2_Encabezado de secció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9" descr="Patrón de fond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995422" y="2551837"/>
            <a:ext cx="645367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5400" b="1" i="0" u="none" strike="noStrike" cap="none" dirty="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  R.A.G.S</a:t>
            </a:r>
            <a:endParaRPr dirty="0"/>
          </a:p>
        </p:txBody>
      </p:sp>
      <p:sp>
        <p:nvSpPr>
          <p:cNvPr id="102" name="Google Shape;102;p1"/>
          <p:cNvSpPr txBox="1"/>
          <p:nvPr/>
        </p:nvSpPr>
        <p:spPr>
          <a:xfrm>
            <a:off x="5331133" y="2761818"/>
            <a:ext cx="2001545" cy="133436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04" name="Google Shape;104;p1"/>
          <p:cNvPicPr preferRelativeResize="0"/>
          <p:nvPr/>
        </p:nvPicPr>
        <p:blipFill rotWithShape="1">
          <a:blip r:embed="rId3">
            <a:alphaModFix/>
          </a:blip>
          <a:srcRect t="7613"/>
          <a:stretch/>
        </p:blipFill>
        <p:spPr>
          <a:xfrm>
            <a:off x="5333256" y="2678637"/>
            <a:ext cx="2001544" cy="1593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D2DB933-57C6-4C6A-6B23-AFD4C69D42A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535" r="1676"/>
          <a:stretch/>
        </p:blipFill>
        <p:spPr>
          <a:xfrm>
            <a:off x="7389830" y="2928935"/>
            <a:ext cx="3997307" cy="11713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15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"/>
          <p:cNvSpPr txBox="1"/>
          <p:nvPr/>
        </p:nvSpPr>
        <p:spPr>
          <a:xfrm>
            <a:off x="4336437" y="2124524"/>
            <a:ext cx="3519126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7200" dirty="0">
                <a:solidFill>
                  <a:schemeClr val="lt1"/>
                </a:solidFill>
                <a:latin typeface="Work Sans Medium" pitchFamily="2" charset="0"/>
                <a:ea typeface="Work Sans Light"/>
                <a:cs typeface="Work Sans Light"/>
                <a:sym typeface="Work Sans Light"/>
              </a:rPr>
              <a:t>R.A.G.S</a:t>
            </a:r>
            <a:endParaRPr dirty="0">
              <a:latin typeface="Work Sans Medium" pitchFamily="2" charset="0"/>
            </a:endParaRPr>
          </a:p>
        </p:txBody>
      </p:sp>
      <p:cxnSp>
        <p:nvCxnSpPr>
          <p:cNvPr id="110" name="Google Shape;110;p2"/>
          <p:cNvCxnSpPr>
            <a:cxnSpLocks/>
          </p:cNvCxnSpPr>
          <p:nvPr/>
        </p:nvCxnSpPr>
        <p:spPr>
          <a:xfrm>
            <a:off x="4156329" y="3293358"/>
            <a:ext cx="3930396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1" name="Google Shape;111;p2"/>
          <p:cNvSpPr txBox="1"/>
          <p:nvPr/>
        </p:nvSpPr>
        <p:spPr>
          <a:xfrm>
            <a:off x="4336437" y="3533189"/>
            <a:ext cx="3854368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r" rtl="0">
              <a:spcBef>
                <a:spcPts val="0"/>
              </a:spcBef>
              <a:spcAft>
                <a:spcPts val="0"/>
              </a:spcAft>
            </a:pPr>
            <a:r>
              <a:rPr lang="es-MX" sz="2000" b="1" dirty="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Jesús Alejandro Ramírez </a:t>
            </a:r>
            <a:endParaRPr sz="2000" b="1" dirty="0"/>
          </a:p>
          <a:p>
            <a:pPr marR="0" lvl="0" algn="r" rtl="0">
              <a:spcBef>
                <a:spcPts val="0"/>
              </a:spcBef>
              <a:spcAft>
                <a:spcPts val="0"/>
              </a:spcAft>
            </a:pPr>
            <a:r>
              <a:rPr lang="es-MX" sz="2000" b="1" dirty="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Juan Esteban Alfonso</a:t>
            </a:r>
            <a:endParaRPr sz="2000" b="1" dirty="0"/>
          </a:p>
          <a:p>
            <a:pPr marR="0" lvl="0" algn="r" rtl="0">
              <a:spcBef>
                <a:spcPts val="0"/>
              </a:spcBef>
              <a:spcAft>
                <a:spcPts val="0"/>
              </a:spcAft>
            </a:pPr>
            <a:r>
              <a:rPr lang="es-MX" sz="2000" b="1" dirty="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Juan Pablo Mosquera</a:t>
            </a:r>
          </a:p>
          <a:p>
            <a:pPr algn="r"/>
            <a:r>
              <a:rPr lang="es-MX" sz="2000" b="1" dirty="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Alicxon Alvarado</a:t>
            </a:r>
            <a:endParaRPr lang="es-MX" sz="2000" b="1" dirty="0"/>
          </a:p>
        </p:txBody>
      </p:sp>
      <p:sp>
        <p:nvSpPr>
          <p:cNvPr id="112" name="Google Shape;112;p2"/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Servicio Nacional de Aprendizaje –SENA, Centro de Electricidad Electrónica y Telecomunicaciones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Técnico en Programación de Software - TPS, Primer Trimestre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Instructor Albeiro Ramos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Bogotá, 11 de Agosto 2024</a:t>
            </a:r>
            <a:endParaRPr sz="1600" b="1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3" descr="Un joven hablando con un celular en la mano de una persona con sombrero&#10;&#10;Descripción generada automáticamente con confianza baja"/>
          <p:cNvPicPr preferRelativeResize="0"/>
          <p:nvPr/>
        </p:nvPicPr>
        <p:blipFill rotWithShape="1">
          <a:blip r:embed="rId4">
            <a:alphaModFix/>
          </a:blip>
          <a:srcRect l="10202" r="14316"/>
          <a:stretch/>
        </p:blipFill>
        <p:spPr>
          <a:xfrm>
            <a:off x="5662863" y="0"/>
            <a:ext cx="652913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3"/>
          <p:cNvSpPr/>
          <p:nvPr/>
        </p:nvSpPr>
        <p:spPr>
          <a:xfrm>
            <a:off x="1182520" y="1242290"/>
            <a:ext cx="2939970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1182520" y="1107665"/>
            <a:ext cx="3514740" cy="676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 Light"/>
              <a:buNone/>
            </a:pPr>
            <a:r>
              <a:rPr lang="es-MX" sz="3600" dirty="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Introducción</a:t>
            </a:r>
            <a:endParaRPr dirty="0"/>
          </a:p>
        </p:txBody>
      </p:sp>
      <p:sp>
        <p:nvSpPr>
          <p:cNvPr id="121" name="Google Shape;121;p3"/>
          <p:cNvSpPr txBox="1"/>
          <p:nvPr/>
        </p:nvSpPr>
        <p:spPr>
          <a:xfrm>
            <a:off x="1012706" y="1988650"/>
            <a:ext cx="3854368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Registro de Actividad para Guardias de seguridad, tipo minuta virtual</a:t>
            </a:r>
            <a:endParaRPr sz="18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software facilita la interacción del guardia de seguridad con los datos, agiliza el registro de información y reduce considerablemente el uso de materia prima.</a:t>
            </a:r>
            <a:endParaRPr sz="18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7AD51AA-5803-31EF-6B5A-5D82195519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09480" y="47203"/>
            <a:ext cx="1123951" cy="11950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"/>
          <p:cNvSpPr txBox="1"/>
          <p:nvPr/>
        </p:nvSpPr>
        <p:spPr>
          <a:xfrm>
            <a:off x="1249490" y="676422"/>
            <a:ext cx="5374951" cy="741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b="1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Registro de Actividad para Guardias de Seguridad (R.A.G.S)</a:t>
            </a:r>
            <a:endParaRPr sz="3600" b="1" dirty="0"/>
          </a:p>
        </p:txBody>
      </p:sp>
      <p:sp>
        <p:nvSpPr>
          <p:cNvPr id="127" name="Google Shape;127;p4"/>
          <p:cNvSpPr txBox="1"/>
          <p:nvPr/>
        </p:nvSpPr>
        <p:spPr>
          <a:xfrm>
            <a:off x="1278064" y="3237807"/>
            <a:ext cx="2001545" cy="176733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3279610" y="3237807"/>
            <a:ext cx="2001546" cy="176733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9" name="Google Shape;129;p4"/>
          <p:cNvSpPr txBox="1"/>
          <p:nvPr/>
        </p:nvSpPr>
        <p:spPr>
          <a:xfrm>
            <a:off x="6638725" y="3018185"/>
            <a:ext cx="4547336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Problema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Objetivos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Justificación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Delimitación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 Trimestre</a:t>
            </a:r>
            <a:endParaRPr dirty="0"/>
          </a:p>
        </p:txBody>
      </p:sp>
      <p:pic>
        <p:nvPicPr>
          <p:cNvPr id="130" name="Google Shape;130;p4" descr="Interfaz de usuario gráfica, Aplicación, Teams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0940" y="3371850"/>
            <a:ext cx="1650874" cy="1511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C80BDD2-DF38-7C74-45B2-17109F979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6812" y="3237807"/>
            <a:ext cx="1581460" cy="1767330"/>
          </a:xfrm>
          <a:prstGeom prst="rect">
            <a:avLst/>
          </a:prstGeom>
        </p:spPr>
      </p:pic>
      <p:cxnSp>
        <p:nvCxnSpPr>
          <p:cNvPr id="8" name="Google Shape;110;p2">
            <a:extLst>
              <a:ext uri="{FF2B5EF4-FFF2-40B4-BE49-F238E27FC236}">
                <a16:creationId xmlns:a16="http://schemas.microsoft.com/office/drawing/2014/main" id="{D0B1A69C-917C-424A-BA76-4A2B1A2892C8}"/>
              </a:ext>
            </a:extLst>
          </p:cNvPr>
          <p:cNvCxnSpPr>
            <a:cxnSpLocks/>
          </p:cNvCxnSpPr>
          <p:nvPr/>
        </p:nvCxnSpPr>
        <p:spPr>
          <a:xfrm>
            <a:off x="1249490" y="2436104"/>
            <a:ext cx="503701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B0147906-2E8C-4B2B-2B08-2D41A89A10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42510" y="275678"/>
            <a:ext cx="1001840" cy="9221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Problema</a:t>
            </a:r>
            <a:endParaRPr dirty="0"/>
          </a:p>
        </p:txBody>
      </p:sp>
      <p:sp>
        <p:nvSpPr>
          <p:cNvPr id="136" name="Google Shape;136;p5"/>
          <p:cNvSpPr txBox="1"/>
          <p:nvPr/>
        </p:nvSpPr>
        <p:spPr>
          <a:xfrm>
            <a:off x="8694348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CO" sz="1600" b="1" dirty="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9775121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" name="Google Shape;138;p5"/>
          <p:cNvSpPr txBox="1"/>
          <p:nvPr/>
        </p:nvSpPr>
        <p:spPr>
          <a:xfrm>
            <a:off x="127126" y="1250976"/>
            <a:ext cx="11608638" cy="550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endParaRPr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ES" sz="1600" b="1" dirty="0">
                <a:latin typeface="Work Sans Light "/>
              </a:rPr>
              <a:t>La empresa: SENA </a:t>
            </a:r>
            <a:r>
              <a:rPr lang="es-ES" sz="1600" dirty="0">
                <a:latin typeface="Work Sans Light "/>
              </a:rPr>
              <a:t>(Servicio Nacional de Aprendizaje) Colombia, ubicado en Bogotá, es una entidad gubernamental que ofrece formación técnica y profesional desde 1957. Su misión es proporcionar educación que responda a las demandas del mercado laboral y apoyar el desarrollo económico y social del país.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sz="1600" dirty="0">
              <a:solidFill>
                <a:schemeClr val="dk1"/>
              </a:solidFill>
              <a:latin typeface="Work Sans Light "/>
              <a:ea typeface="Work Sans Light"/>
              <a:cs typeface="Work Sans Light"/>
              <a:sym typeface="Work Sans Light"/>
            </a:endParaRPr>
          </a:p>
          <a:p>
            <a:pPr marR="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ES" sz="1600" b="1" dirty="0">
                <a:latin typeface="Work Sans Light "/>
              </a:rPr>
              <a:t>El software intervendrá en tres procesos clave</a:t>
            </a:r>
            <a:r>
              <a:rPr lang="es-ES" sz="1600" dirty="0">
                <a:latin typeface="Work Sans Light "/>
              </a:rPr>
              <a:t>: </a:t>
            </a:r>
            <a:r>
              <a:rPr lang="es-ES" sz="1600" b="1" dirty="0">
                <a:latin typeface="Work Sans Light "/>
              </a:rPr>
              <a:t>Proceso1</a:t>
            </a:r>
            <a:r>
              <a:rPr lang="es-ES" sz="1600" dirty="0">
                <a:latin typeface="Work Sans Light "/>
              </a:rPr>
              <a:t> - Registro y seguimiento de incidencias durante el turno de los guardias, </a:t>
            </a:r>
            <a:r>
              <a:rPr lang="es-ES" sz="1600" b="1" dirty="0">
                <a:latin typeface="Work Sans Light "/>
              </a:rPr>
              <a:t>Proceso2</a:t>
            </a:r>
            <a:r>
              <a:rPr lang="es-ES" sz="1600" dirty="0">
                <a:latin typeface="Work Sans Light "/>
              </a:rPr>
              <a:t> - Generación de informes detallados sobre la actividad diaria y eventos ocurridos, y </a:t>
            </a:r>
            <a:r>
              <a:rPr lang="es-ES" sz="1600" b="1" dirty="0">
                <a:latin typeface="Work Sans Light "/>
              </a:rPr>
              <a:t>Proceso3</a:t>
            </a:r>
            <a:r>
              <a:rPr lang="es-ES" sz="1600" dirty="0">
                <a:latin typeface="Work Sans Light "/>
              </a:rPr>
              <a:t> Coordinación efectiva entre los distintos guardias de seguridad y un control eficiente de la información. Cada proceso está diseñado para mejorar la eficiencia operativa y asegurar un control riguroso sobre las actividades de seguridad en las instalaciones del SENA.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sz="1600" dirty="0">
              <a:solidFill>
                <a:schemeClr val="dk1"/>
              </a:solidFill>
              <a:latin typeface="Work Sans Light 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ES" sz="1600" b="1" dirty="0">
                <a:latin typeface="Work Sans Light "/>
              </a:rPr>
              <a:t>La recolección de datos </a:t>
            </a:r>
            <a:r>
              <a:rPr lang="es-ES" sz="1600" dirty="0">
                <a:latin typeface="Work Sans Light "/>
              </a:rPr>
              <a:t>se realizará mediante diversas técnicas. La Revisión Documental permitirá analizar los registros existentes y detectar áreas de mejora. Las Entrevistas con el personal de seguridad brindarán perspectivas detalladas sobre los problemas actuales. Las Encuestas, a través de cuestionarios estructurados, recopilarán información de manera amplia. La Observación Directa, usando un diario de campo, permitirá captar detalles prácticos en tiempo real. Los participantes incluirán a personal de guardias de seguridad y supervisores.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sz="1600" dirty="0">
              <a:solidFill>
                <a:schemeClr val="dk1"/>
              </a:solidFill>
              <a:latin typeface="Work Sans Light 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ES" sz="1600" dirty="0">
                <a:latin typeface="Work Sans Light "/>
              </a:rPr>
              <a:t>En el </a:t>
            </a:r>
            <a:r>
              <a:rPr lang="es-ES" sz="1600" b="1" dirty="0">
                <a:latin typeface="Work Sans Light "/>
              </a:rPr>
              <a:t>Proceso1</a:t>
            </a:r>
            <a:r>
              <a:rPr lang="es-ES" sz="1600" dirty="0">
                <a:latin typeface="Work Sans Light "/>
              </a:rPr>
              <a:t>, se identificó la necesidad de un sistema que facilite el registro preciso y el seguimiento de incidencias para mejorar la respuesta ante eventos. En el </a:t>
            </a:r>
            <a:r>
              <a:rPr lang="es-ES" sz="1600" b="1" dirty="0">
                <a:latin typeface="Work Sans Light "/>
              </a:rPr>
              <a:t>Proceso2</a:t>
            </a:r>
            <a:r>
              <a:rPr lang="es-ES" sz="1600" dirty="0">
                <a:latin typeface="Work Sans Light "/>
              </a:rPr>
              <a:t>, se requiere una herramienta automatizada para generar informes que agilicen la recopilación y presentación de datos. En el </a:t>
            </a:r>
            <a:r>
              <a:rPr lang="es-ES" sz="1600" b="1" dirty="0">
                <a:latin typeface="Work Sans Light "/>
              </a:rPr>
              <a:t>Proceso3</a:t>
            </a:r>
            <a:r>
              <a:rPr lang="es-ES" sz="1600" dirty="0">
                <a:latin typeface="Work Sans Light "/>
              </a:rPr>
              <a:t>, se necesita una plataforma de comunicación integrada que mejore la coordinación entre guardias y optimice la gestión de emergencias. Estas mejoras están orientadas a incrementar la eficiencia y la efectividad en las operaciones de seguridad.</a:t>
            </a:r>
            <a:endParaRPr lang="es-CO" sz="1600" dirty="0">
              <a:solidFill>
                <a:schemeClr val="dk1"/>
              </a:solidFill>
              <a:latin typeface="Work Sans Light 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665661E-3A2B-9DF9-4063-982174FC0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964" y="361641"/>
            <a:ext cx="951536" cy="88933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E1F58C3-D7B2-F960-9125-04AECE3B60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9766" y="373212"/>
            <a:ext cx="752475" cy="800100"/>
          </a:xfrm>
          <a:prstGeom prst="rect">
            <a:avLst/>
          </a:prstGeom>
        </p:spPr>
      </p:pic>
      <p:pic>
        <p:nvPicPr>
          <p:cNvPr id="6" name="Google Shape;130;p4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D9564450-391A-1563-CEB1-42A4438F389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37031" y="270476"/>
            <a:ext cx="1194633" cy="941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7"/>
          <p:cNvSpPr txBox="1"/>
          <p:nvPr/>
        </p:nvSpPr>
        <p:spPr>
          <a:xfrm>
            <a:off x="1039184" y="310961"/>
            <a:ext cx="4076985" cy="676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General</a:t>
            </a:r>
            <a:endParaRPr/>
          </a:p>
        </p:txBody>
      </p:sp>
      <p:sp>
        <p:nvSpPr>
          <p:cNvPr id="153" name="Google Shape;153;p7"/>
          <p:cNvSpPr txBox="1"/>
          <p:nvPr/>
        </p:nvSpPr>
        <p:spPr>
          <a:xfrm>
            <a:off x="556218" y="1286827"/>
            <a:ext cx="5043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Desarrollar un Sistema de Información Web </a:t>
            </a:r>
            <a:endParaRPr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R.A.G.S </a:t>
            </a: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seguimiento a los procesos de la Empresa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SENA</a:t>
            </a: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.</a:t>
            </a:r>
            <a:endParaRPr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55" name="Google Shape;155;p7"/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574055" y="2888203"/>
            <a:ext cx="4076985" cy="676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Específicos</a:t>
            </a:r>
            <a:endParaRPr/>
          </a:p>
        </p:txBody>
      </p:sp>
      <p:sp>
        <p:nvSpPr>
          <p:cNvPr id="157" name="Google Shape;157;p7"/>
          <p:cNvSpPr txBox="1"/>
          <p:nvPr/>
        </p:nvSpPr>
        <p:spPr>
          <a:xfrm>
            <a:off x="764324" y="3660486"/>
            <a:ext cx="5212614" cy="280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los Usuarios de la Empresa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SENA Distrito Capital</a:t>
            </a: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.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registro y seguimiento de información de la Empresa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SENA Distrito Capital.</a:t>
            </a:r>
            <a:endParaRPr b="1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Reportes detallados sobre la actividad de los guardias de seguridad de la Empresa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SENA Distrito Capital.</a:t>
            </a:r>
            <a:endParaRPr b="1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Coordinación efectiva </a:t>
            </a: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 la Empresa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SENA Distrito Capital.</a:t>
            </a:r>
            <a:endParaRPr b="1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los reportes gráficos e impresos de la Empresa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SENA Distrito Capital.</a:t>
            </a:r>
            <a:endParaRPr b="1" dirty="0"/>
          </a:p>
        </p:txBody>
      </p:sp>
      <p:pic>
        <p:nvPicPr>
          <p:cNvPr id="1026" name="Picture 2" descr="LA IMPORTANCIA DE LOS GUARDAS DE SEGURIDAD EN LAS EMPRESAS">
            <a:extLst>
              <a:ext uri="{FF2B5EF4-FFF2-40B4-BE49-F238E27FC236}">
                <a16:creationId xmlns:a16="http://schemas.microsoft.com/office/drawing/2014/main" id="{3C4668A7-B0D5-3B1D-90B8-8400FA34CE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83"/>
          <a:stretch/>
        </p:blipFill>
        <p:spPr bwMode="auto">
          <a:xfrm>
            <a:off x="6215063" y="0"/>
            <a:ext cx="5976937" cy="685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19C62FC-56E3-8909-DBFB-CE84113B3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5332" y="26657"/>
            <a:ext cx="1067031" cy="11345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/>
          </a:p>
        </p:txBody>
      </p:sp>
      <p:sp>
        <p:nvSpPr>
          <p:cNvPr id="163" name="Google Shape;163;p8"/>
          <p:cNvSpPr txBox="1"/>
          <p:nvPr/>
        </p:nvSpPr>
        <p:spPr>
          <a:xfrm>
            <a:off x="8694348" y="248363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9775121" y="248363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8"/>
          <p:cNvSpPr txBox="1"/>
          <p:nvPr/>
        </p:nvSpPr>
        <p:spPr>
          <a:xfrm>
            <a:off x="372353" y="1567508"/>
            <a:ext cx="11447293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Work Sans Light "/>
              <a:ea typeface="Work Sans Light"/>
              <a:cs typeface="Work Sans Light"/>
              <a:sym typeface="Work Sans Light"/>
            </a:endParaRPr>
          </a:p>
          <a:p>
            <a:r>
              <a:rPr lang="es-ES" sz="1600" dirty="0">
                <a:latin typeface="Work Sans Light "/>
              </a:rPr>
              <a:t>Se propone el desarrollo de un Sistema de Información Web denominado </a:t>
            </a:r>
            <a:r>
              <a:rPr lang="es-ES" sz="1600" b="1" dirty="0">
                <a:latin typeface="Work Sans Light "/>
              </a:rPr>
              <a:t>R.A.G.S,</a:t>
            </a:r>
            <a:r>
              <a:rPr lang="es-ES" sz="1600" dirty="0">
                <a:latin typeface="Work Sans Light "/>
              </a:rPr>
              <a:t> que funcionará como una herramienta software para apoyar el seguimiento de los procesos de seguridad en la Empresa </a:t>
            </a:r>
            <a:r>
              <a:rPr lang="es-ES" sz="1600" b="1" dirty="0">
                <a:latin typeface="Work Sans Light "/>
              </a:rPr>
              <a:t>SENA Distrito Capital</a:t>
            </a:r>
            <a:r>
              <a:rPr lang="es-ES" sz="1600" dirty="0">
                <a:latin typeface="Work Sans Light "/>
              </a:rPr>
              <a:t>. Este sistema está diseñado para optimizar la gestión y el control de incidencias, informes de actividad y comunicación entre guardias de seguridad. </a:t>
            </a:r>
            <a:r>
              <a:rPr lang="es-ES" sz="1600" b="1" dirty="0">
                <a:latin typeface="Work Sans Light "/>
              </a:rPr>
              <a:t>R.A.G.S</a:t>
            </a:r>
            <a:r>
              <a:rPr lang="es-ES" sz="1600" dirty="0">
                <a:latin typeface="Work Sans Light "/>
              </a:rPr>
              <a:t>  integrará funcionalidades avanzadas que facilitarán el registro, seguimiento y análisis de eventos de seguridad, proporcionando una plataforma centralizada y accesible para el personal encargado de la seguridad.</a:t>
            </a:r>
          </a:p>
          <a:p>
            <a:pPr marL="101600"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 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ES" sz="1600" dirty="0">
                <a:latin typeface="Work Sans Light "/>
              </a:rPr>
              <a:t>El Sistema </a:t>
            </a:r>
            <a:r>
              <a:rPr lang="es-ES" sz="1600" b="1" dirty="0">
                <a:latin typeface="Work Sans Light "/>
              </a:rPr>
              <a:t>R.A.G.S </a:t>
            </a:r>
            <a:r>
              <a:rPr lang="es-ES" sz="1600" dirty="0">
                <a:latin typeface="Work Sans Light "/>
              </a:rPr>
              <a:t> permitirá gestionar eficientemente los perfiles de usuario, como supervisores y guardias de seguridad, en la Empresa </a:t>
            </a:r>
            <a:r>
              <a:rPr lang="es-ES" sz="1600" b="1" dirty="0">
                <a:latin typeface="Work Sans Light "/>
              </a:rPr>
              <a:t>SENA Distrito Capital</a:t>
            </a:r>
            <a:r>
              <a:rPr lang="es-ES" sz="1600" dirty="0">
                <a:latin typeface="Work Sans Light "/>
              </a:rPr>
              <a:t>. En el </a:t>
            </a:r>
            <a:r>
              <a:rPr lang="es-ES" sz="1600" b="1" dirty="0">
                <a:latin typeface="Work Sans Light "/>
              </a:rPr>
              <a:t>Registro y seguimiento de incidencias</a:t>
            </a:r>
            <a:r>
              <a:rPr lang="es-ES" sz="1600" dirty="0">
                <a:latin typeface="Work Sans Light "/>
              </a:rPr>
              <a:t>, los usuarios podrán ingresar y consultar eventos en tiempo real, mejorando la precisión en el seguimiento y la respuesta. En la </a:t>
            </a:r>
            <a:r>
              <a:rPr lang="es-ES" sz="1600" b="1" dirty="0">
                <a:latin typeface="Work Sans Light "/>
              </a:rPr>
              <a:t>Generación de informes</a:t>
            </a:r>
            <a:r>
              <a:rPr lang="es-ES" sz="1600" dirty="0">
                <a:latin typeface="Work Sans Light "/>
              </a:rPr>
              <a:t>, los perfiles podrán generar reportes detallados y automatizados, reduciendo el tiempo de elaboración y aumentando la precisión de los datos. Finalmente, el sistema facilitará la creación de reportes gráficos e impresos, esenciales para la toma de decisiones informadas por parte del personal administrativo.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 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ES" sz="1600" dirty="0">
                <a:latin typeface="Work Sans Light "/>
              </a:rPr>
              <a:t>El Sistema </a:t>
            </a:r>
            <a:r>
              <a:rPr lang="es-ES" sz="1600" b="1" dirty="0">
                <a:latin typeface="Work Sans Light "/>
              </a:rPr>
              <a:t>R.A.G.S </a:t>
            </a:r>
            <a:r>
              <a:rPr lang="es-ES" sz="1600" dirty="0">
                <a:latin typeface="Work Sans Light "/>
              </a:rPr>
              <a:t> contribuirá significativamente al sector de la seguridad y la gestión administrativa al ofrecer una solución integrada y eficiente. Su implementación en el sector de la seguridad permitirá una mayor precisión y agilidad en la gestión de incidencias y reportes. Además, la automatización y centralización de la información fortalecerán las capacidades de análisis y respuesta del personal de seguridad, elevando los estándares de gestión y operatividad en la protección de instalaciones y activos.</a:t>
            </a:r>
            <a:endParaRPr lang="es-CO" sz="1600" dirty="0">
              <a:solidFill>
                <a:schemeClr val="dk1"/>
              </a:solidFill>
              <a:latin typeface="Work Sans Light "/>
              <a:ea typeface="Work Sans Light"/>
              <a:cs typeface="Work Sans Light"/>
              <a:sym typeface="Work Sans Light"/>
            </a:endParaRPr>
          </a:p>
          <a:p>
            <a:pPr marL="285750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s-CO" sz="1600" b="1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D9FE796-D2DB-78DB-45F7-5FF280016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7356" y="248363"/>
            <a:ext cx="849096" cy="902836"/>
          </a:xfrm>
          <a:prstGeom prst="rect">
            <a:avLst/>
          </a:prstGeom>
        </p:spPr>
      </p:pic>
      <p:pic>
        <p:nvPicPr>
          <p:cNvPr id="3" name="Google Shape;130;p4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71701F92-E5B7-0BDF-D955-6F8411246D5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81241" y="248363"/>
            <a:ext cx="1194633" cy="941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CA310DD-E77D-3AAE-D78F-29E017F790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43346" y="351099"/>
            <a:ext cx="876300" cy="800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Alcance</a:t>
            </a:r>
            <a:endParaRPr dirty="0"/>
          </a:p>
        </p:txBody>
      </p:sp>
      <p:sp>
        <p:nvSpPr>
          <p:cNvPr id="181" name="Google Shape;181;p10"/>
          <p:cNvSpPr txBox="1"/>
          <p:nvPr/>
        </p:nvSpPr>
        <p:spPr>
          <a:xfrm>
            <a:off x="100451" y="1446445"/>
            <a:ext cx="12091549" cy="569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Que hace el sistema</a:t>
            </a:r>
            <a:endParaRPr b="1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r>
              <a:rPr lang="es-ES" dirty="0"/>
              <a:t>El sistema R.A.G.S optimiza las operaciones diarias de los guardias de seguridad al permitir el registro de visitantes, la generación de informes de actividad y la coordinación interna en tiempo real.</a:t>
            </a:r>
          </a:p>
          <a:p>
            <a:r>
              <a:rPr lang="es-ES" b="1" dirty="0"/>
              <a:t>Registro y Seguimiento de Visitantes</a:t>
            </a:r>
            <a:br>
              <a:rPr lang="es-ES" dirty="0"/>
            </a:br>
            <a:r>
              <a:rPr lang="es-ES" dirty="0"/>
              <a:t>Los guardias de seguridad pueden registrar datos de los visitantes en tiempo real, incluyendo información personal, hora de entrada y salida, y propósito de la visita. También pueden realizar seguimientos de visitas programadas y registrar incidencias relacionadas con el acceso de visitantes.</a:t>
            </a:r>
          </a:p>
          <a:p>
            <a:r>
              <a:rPr lang="es-ES" b="1" dirty="0"/>
              <a:t>Generación de Informes de Actividad</a:t>
            </a:r>
            <a:br>
              <a:rPr lang="es-ES" dirty="0"/>
            </a:br>
            <a:r>
              <a:rPr lang="es-ES" dirty="0"/>
              <a:t>Los guardias y supervisores pueden generar informes detallados sobre la actividad diaria, incluyendo entradas y salidas de visitantes, incidencias registradas y cualquier otro evento relevante. Estos informes se pueden personalizar y exportar en diferentes formatos para su revisión y análisis.</a:t>
            </a:r>
          </a:p>
          <a:p>
            <a:r>
              <a:rPr lang="es-ES" b="1" dirty="0"/>
              <a:t>Comunicación y Coordinación</a:t>
            </a:r>
            <a:br>
              <a:rPr lang="es-ES" dirty="0"/>
            </a:br>
            <a:r>
              <a:rPr lang="es-ES" dirty="0"/>
              <a:t>El sistema proporciona herramientas para la comunicación interna entre guardias de seguridad y supervisores. Permite enviar mensajes, alertas y actualizaciones en tiempo real, facilitando la coordinación en la gestión de eventos y emergencias, y asegurando que todos los miembros del equipo estén informados y alineados.</a:t>
            </a:r>
          </a:p>
          <a:p>
            <a:r>
              <a:rPr lang="es-ES" b="1" dirty="0"/>
              <a:t>Qué NO hace el Sistema</a:t>
            </a:r>
            <a:endParaRPr lang="es-ES" dirty="0"/>
          </a:p>
          <a:p>
            <a:r>
              <a:rPr lang="es-ES" dirty="0"/>
              <a:t>El sistema </a:t>
            </a:r>
            <a:r>
              <a:rPr lang="es-ES" b="1" dirty="0"/>
              <a:t> R.A.G.S </a:t>
            </a:r>
            <a:r>
              <a:rPr lang="es-ES" dirty="0"/>
              <a:t>tiene ciertas limitaciones y no está diseñado para realizar las siguientes operaciones:</a:t>
            </a:r>
          </a:p>
          <a:p>
            <a:r>
              <a:rPr lang="es-ES" b="1" dirty="0"/>
              <a:t>Gestión de Recursos Humanos</a:t>
            </a:r>
            <a:br>
              <a:rPr lang="es-ES" dirty="0"/>
            </a:br>
            <a:r>
              <a:rPr lang="es-ES" dirty="0"/>
              <a:t>El sistema no está destinado a gestionar aspectos relacionados con la administración de personal, como contrataciones, despidos, o evaluaciones de desempeño. Estas funciones deben ser manejadas a través de sistemas de gestión de recursos humanos separados.</a:t>
            </a:r>
          </a:p>
          <a:p>
            <a:r>
              <a:rPr lang="es-ES" b="1" dirty="0"/>
              <a:t>Control de Inventario y Mantenimiento de Equipos</a:t>
            </a:r>
            <a:br>
              <a:rPr lang="es-ES" dirty="0"/>
            </a:br>
            <a:r>
              <a:rPr lang="es-ES" dirty="0"/>
              <a:t>El sistema no incluirá funcionalidades para el control y mantenimiento de inventario o equipos. La gestión de activos, como el mantenimiento de equipos de seguridad o el seguimiento de suministros, deberá realizarse a través de otros sistemas especializados o procedimientos manuales.</a:t>
            </a:r>
          </a:p>
          <a:p>
            <a:pPr marL="285750" lvl="0" indent="-285750"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Tecnologías</a:t>
            </a:r>
            <a:r>
              <a:rPr lang="es-MX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</a:t>
            </a: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Front </a:t>
            </a:r>
            <a:r>
              <a:rPr lang="es-ES" b="1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End</a:t>
            </a:r>
            <a:r>
              <a:rPr lang="es-ES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HTML, CSS y </a:t>
            </a:r>
            <a:r>
              <a:rPr lang="es-ES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Javascript</a:t>
            </a:r>
            <a:r>
              <a:rPr lang="es-ES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</a:p>
          <a:p>
            <a:pPr lvl="0">
              <a:buClr>
                <a:schemeClr val="dk1"/>
              </a:buClr>
              <a:buSzPts val="1600"/>
            </a:pPr>
            <a:r>
              <a:rPr lang="es-ES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                      </a:t>
            </a:r>
            <a:r>
              <a:rPr lang="es-ES" b="1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Frameworks</a:t>
            </a: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- </a:t>
            </a:r>
            <a:r>
              <a:rPr lang="es-ES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React</a:t>
            </a:r>
            <a:r>
              <a:rPr lang="es-ES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Laravel</a:t>
            </a:r>
          </a:p>
          <a:p>
            <a:pPr lvl="0">
              <a:buClr>
                <a:schemeClr val="dk1"/>
              </a:buClr>
              <a:buSzPts val="1600"/>
            </a:pP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                      Base de datos - </a:t>
            </a:r>
            <a:r>
              <a:rPr lang="es-ES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MongoDB, MySQL</a:t>
            </a:r>
          </a:p>
          <a:p>
            <a:pPr lvl="0">
              <a:buClr>
                <a:schemeClr val="dk1"/>
              </a:buClr>
              <a:buSzPts val="1600"/>
            </a:pP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                      </a:t>
            </a:r>
            <a:r>
              <a:rPr lang="es-ES" b="1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Backend</a:t>
            </a: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- </a:t>
            </a:r>
            <a:r>
              <a:rPr lang="es-ES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PHPmyadmin</a:t>
            </a:r>
            <a:endParaRPr lang="es-ES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endParaRPr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4" name="Google Shape;137;p5">
            <a:extLst>
              <a:ext uri="{FF2B5EF4-FFF2-40B4-BE49-F238E27FC236}">
                <a16:creationId xmlns:a16="http://schemas.microsoft.com/office/drawing/2014/main" id="{2351327D-EDDA-5BD0-AF28-619B8B10DCF1}"/>
              </a:ext>
            </a:extLst>
          </p:cNvPr>
          <p:cNvSpPr txBox="1"/>
          <p:nvPr/>
        </p:nvSpPr>
        <p:spPr>
          <a:xfrm>
            <a:off x="9775121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045182A-69CB-939B-21EF-6B7F62143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9766" y="373212"/>
            <a:ext cx="752475" cy="800100"/>
          </a:xfrm>
          <a:prstGeom prst="rect">
            <a:avLst/>
          </a:prstGeom>
        </p:spPr>
      </p:pic>
      <p:pic>
        <p:nvPicPr>
          <p:cNvPr id="6" name="Google Shape;130;p4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24D729F5-87C9-5E1B-FBC1-0FB40D19F9E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37031" y="270476"/>
            <a:ext cx="1194633" cy="94166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37;p5">
            <a:extLst>
              <a:ext uri="{FF2B5EF4-FFF2-40B4-BE49-F238E27FC236}">
                <a16:creationId xmlns:a16="http://schemas.microsoft.com/office/drawing/2014/main" id="{40C4587B-7149-E7BD-A451-4D9EAA330F22}"/>
              </a:ext>
            </a:extLst>
          </p:cNvPr>
          <p:cNvSpPr txBox="1"/>
          <p:nvPr/>
        </p:nvSpPr>
        <p:spPr>
          <a:xfrm>
            <a:off x="8680364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6813D7E-85DC-16EE-7400-66C209D164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15169" y="353254"/>
            <a:ext cx="899150" cy="8588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7287589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Work Sans Medium"/>
              <a:buNone/>
            </a:pPr>
            <a:r>
              <a:rPr lang="es-MX" sz="3200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Entregables Proyecto Formativo</a:t>
            </a:r>
            <a:br>
              <a:rPr lang="es-MX" sz="3200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r>
              <a:rPr lang="es-MX" sz="3200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por Trimestre</a:t>
            </a:r>
            <a:endParaRPr sz="3200" dirty="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214" name="Google Shape;214;p14"/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 de Proyecto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Levantamiento de Información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Procesos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IEEE-830 o Historias de Usuario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Casos de Uso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Casos de Uso Extendido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Clases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Prototipo No Funcional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Patrón de Diseño</a:t>
            </a:r>
            <a:endParaRPr dirty="0"/>
          </a:p>
        </p:txBody>
      </p:sp>
      <p:grpSp>
        <p:nvGrpSpPr>
          <p:cNvPr id="215" name="Google Shape;215;p14"/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216" name="Google Shape;216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Primer Trimestre</a:t>
              </a:r>
              <a:endParaRPr/>
            </a:p>
          </p:txBody>
        </p:sp>
      </p:grpSp>
      <p:sp>
        <p:nvSpPr>
          <p:cNvPr id="218" name="Google Shape;218;p14"/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Entidad Relación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Diccionario de Datos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Script de la BBDD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Sentencias DDL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Consultas DML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Automatización de la BBDD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Local</a:t>
            </a:r>
            <a:endParaRPr/>
          </a:p>
        </p:txBody>
      </p:sp>
      <p:grpSp>
        <p:nvGrpSpPr>
          <p:cNvPr id="219" name="Google Shape;219;p14"/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220" name="Google Shape;220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Segundo Trimestre</a:t>
              </a:r>
              <a:endParaRPr/>
            </a:p>
          </p:txBody>
        </p:sp>
      </p:grpSp>
      <p:grpSp>
        <p:nvGrpSpPr>
          <p:cNvPr id="222" name="Google Shape;222;p14"/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223" name="Google Shape;223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Tercer Trimestre</a:t>
              </a:r>
              <a:endParaRPr/>
            </a:p>
          </p:txBody>
        </p:sp>
      </p:grpSp>
      <p:sp>
        <p:nvSpPr>
          <p:cNvPr id="225" name="Google Shape;225;p14"/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Planeación de Pruebas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Ejecución de Pruebas</a:t>
            </a:r>
            <a:endParaRPr/>
          </a:p>
        </p:txBody>
      </p:sp>
      <p:grpSp>
        <p:nvGrpSpPr>
          <p:cNvPr id="226" name="Google Shape;226;p14"/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227" name="Google Shape;227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Cuarto Trimestre</a:t>
              </a:r>
              <a:endParaRPr/>
            </a:p>
          </p:txBody>
        </p:sp>
      </p:grpSp>
      <p:sp>
        <p:nvSpPr>
          <p:cNvPr id="229" name="Google Shape;229;p14"/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Instalación 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Aplicaciones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BBDD</a:t>
            </a:r>
            <a:endParaRPr/>
          </a:p>
        </p:txBody>
      </p:sp>
      <p:grpSp>
        <p:nvGrpSpPr>
          <p:cNvPr id="230" name="Google Shape;230;p14"/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1" name="Google Shape;231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Quinto Trimestre</a:t>
              </a:r>
              <a:endParaRPr/>
            </a:p>
          </p:txBody>
        </p:sp>
      </p:grpSp>
      <p:sp>
        <p:nvSpPr>
          <p:cNvPr id="233" name="Google Shape;233;p14"/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Usuario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Externo</a:t>
            </a:r>
            <a:endParaRPr/>
          </a:p>
        </p:txBody>
      </p:sp>
      <p:sp>
        <p:nvSpPr>
          <p:cNvPr id="2" name="Google Shape;137;p5">
            <a:extLst>
              <a:ext uri="{FF2B5EF4-FFF2-40B4-BE49-F238E27FC236}">
                <a16:creationId xmlns:a16="http://schemas.microsoft.com/office/drawing/2014/main" id="{BEEE3621-68D6-1A05-9C8C-68308A022FF0}"/>
              </a:ext>
            </a:extLst>
          </p:cNvPr>
          <p:cNvSpPr txBox="1"/>
          <p:nvPr/>
        </p:nvSpPr>
        <p:spPr>
          <a:xfrm>
            <a:off x="9775121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8180C2A-258B-0D8B-F67B-8D8CA67B2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9766" y="373212"/>
            <a:ext cx="752475" cy="800100"/>
          </a:xfrm>
          <a:prstGeom prst="rect">
            <a:avLst/>
          </a:prstGeom>
        </p:spPr>
      </p:pic>
      <p:pic>
        <p:nvPicPr>
          <p:cNvPr id="4" name="Google Shape;130;p4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BE76D44C-B870-7646-FF7E-C4A03231D3B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37031" y="270476"/>
            <a:ext cx="1194633" cy="94166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37;p5">
            <a:extLst>
              <a:ext uri="{FF2B5EF4-FFF2-40B4-BE49-F238E27FC236}">
                <a16:creationId xmlns:a16="http://schemas.microsoft.com/office/drawing/2014/main" id="{2FF852B9-9DC2-57A6-1576-1C3A3AFE7B74}"/>
              </a:ext>
            </a:extLst>
          </p:cNvPr>
          <p:cNvSpPr txBox="1"/>
          <p:nvPr/>
        </p:nvSpPr>
        <p:spPr>
          <a:xfrm>
            <a:off x="8694183" y="319564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BC35052-01BF-A6B6-2532-D8E9B7C4BD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5369" y="373212"/>
            <a:ext cx="790575" cy="8389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1287</Words>
  <Application>Microsoft Office PowerPoint</Application>
  <PresentationFormat>Panorámica</PresentationFormat>
  <Paragraphs>97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Work Sans Medium</vt:lpstr>
      <vt:lpstr>Work Sans</vt:lpstr>
      <vt:lpstr>Work Sans Light </vt:lpstr>
      <vt:lpstr>Work Sans Light</vt:lpstr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Entregables Proyecto Formativo por Trimestre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Jorge Enrique Pedraza Sanchez</dc:creator>
  <cp:lastModifiedBy>Juan Pablo Mosquera Ubate</cp:lastModifiedBy>
  <cp:revision>2</cp:revision>
  <dcterms:created xsi:type="dcterms:W3CDTF">2020-10-01T23:51:28Z</dcterms:created>
  <dcterms:modified xsi:type="dcterms:W3CDTF">2024-09-06T21:15:24Z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